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5" r:id="rId1"/>
  </p:sldMasterIdLst>
  <p:sldIdLst>
    <p:sldId id="256" r:id="rId2"/>
    <p:sldId id="259" r:id="rId3"/>
    <p:sldId id="260" r:id="rId4"/>
    <p:sldId id="264" r:id="rId5"/>
    <p:sldId id="267" r:id="rId6"/>
    <p:sldId id="268" r:id="rId7"/>
    <p:sldId id="273" r:id="rId8"/>
    <p:sldId id="275" r:id="rId9"/>
    <p:sldId id="277" r:id="rId10"/>
    <p:sldId id="276" r:id="rId11"/>
    <p:sldId id="280" r:id="rId12"/>
    <p:sldId id="281" r:id="rId13"/>
    <p:sldId id="282" r:id="rId14"/>
    <p:sldId id="283" r:id="rId15"/>
    <p:sldId id="284" r:id="rId16"/>
    <p:sldId id="285" r:id="rId17"/>
    <p:sldId id="278" r:id="rId18"/>
    <p:sldId id="287" r:id="rId19"/>
    <p:sldId id="288" r:id="rId20"/>
    <p:sldId id="286" r:id="rId21"/>
    <p:sldId id="289" r:id="rId22"/>
    <p:sldId id="279" r:id="rId23"/>
    <p:sldId id="27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06"/>
    <p:restoredTop sz="94696"/>
  </p:normalViewPr>
  <p:slideViewPr>
    <p:cSldViewPr snapToGrid="0" snapToObjects="1">
      <p:cViewPr varScale="1">
        <p:scale>
          <a:sx n="59" d="100"/>
          <a:sy n="59" d="100"/>
        </p:scale>
        <p:origin x="20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9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87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0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85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051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58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07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71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124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61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91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21427-1225-0E4F-ABB0-35602B8D317D}" type="datetimeFigureOut">
              <a:rPr kumimoji="1" lang="zh-CN" altLang="en-US" smtClean="0"/>
              <a:t>2019/3/22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E6C3822-0859-2144-87F0-47DAECE6040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32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79D32-6D05-624A-9FEF-9EC2C03DA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305" y="1681163"/>
            <a:ext cx="8637073" cy="11498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INFO90002</a:t>
            </a:r>
            <a:r>
              <a:rPr kumimoji="1" lang="zh-CN" altLang="en-US" dirty="0"/>
              <a:t>  </a:t>
            </a:r>
            <a:r>
              <a:rPr kumimoji="1" lang="en-US" altLang="zh-CN" dirty="0"/>
              <a:t>Tutorial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9FB69-048A-E24D-973F-93A232A2598F}"/>
              </a:ext>
            </a:extLst>
          </p:cNvPr>
          <p:cNvSpPr txBox="1"/>
          <p:nvPr/>
        </p:nvSpPr>
        <p:spPr>
          <a:xfrm>
            <a:off x="1322305" y="3697909"/>
            <a:ext cx="5946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Presenter : Daisy Song </a:t>
            </a:r>
            <a:endParaRPr kumimoji="1" lang="zh-CN" altLang="en-US" sz="3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74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kumimoji="1" lang="en-US" altLang="zh-CN" sz="2400" b="1" dirty="0"/>
              <a:t>Binary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Relationship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有两个表</a:t>
            </a:r>
            <a:endParaRPr kumimoji="1" lang="en-US" altLang="zh-CN" sz="2400" dirty="0"/>
          </a:p>
          <a:p>
            <a:pPr marL="685800" lvl="2">
              <a:spcBef>
                <a:spcPts val="1000"/>
              </a:spcBef>
            </a:pPr>
            <a:r>
              <a:rPr kumimoji="1" lang="en-US" altLang="zh-CN" sz="2400" dirty="0"/>
              <a:t>One to One</a:t>
            </a:r>
            <a:r>
              <a:rPr kumimoji="1" lang="en" altLang="zh-CN" sz="2400" dirty="0"/>
              <a:t>: </a:t>
            </a:r>
            <a:r>
              <a:rPr kumimoji="1" lang="zh-CN" altLang="en" sz="2400" dirty="0"/>
              <a:t>这个</a:t>
            </a:r>
            <a:r>
              <a:rPr kumimoji="1" lang="zh-CN" altLang="en-US" sz="2400" dirty="0"/>
              <a:t>表的</a:t>
            </a:r>
            <a:r>
              <a:rPr kumimoji="1" lang="zh-CN" altLang="en" sz="2400" dirty="0"/>
              <a:t>每个</a:t>
            </a:r>
            <a:r>
              <a:rPr kumimoji="1" lang="zh-CN" altLang="en-US" sz="2400" dirty="0"/>
              <a:t>实例对应另一个表中的</a:t>
            </a:r>
            <a:r>
              <a:rPr kumimoji="1" lang="en-US" altLang="zh-CN" sz="2400" dirty="0"/>
              <a:t>0/1</a:t>
            </a:r>
            <a:r>
              <a:rPr kumimoji="1" lang="zh-CN" altLang="en-US" sz="2400" dirty="0"/>
              <a:t>个实例</a:t>
            </a:r>
            <a:endParaRPr kumimoji="1" lang="en-US" altLang="zh-CN" sz="2400" dirty="0"/>
          </a:p>
          <a:p>
            <a:pPr marL="685800" lvl="2">
              <a:spcBef>
                <a:spcPts val="1000"/>
              </a:spcBef>
            </a:pPr>
            <a:r>
              <a:rPr kumimoji="1" lang="en-US" altLang="zh-CN" sz="2400" dirty="0"/>
              <a:t>One to Many:</a:t>
            </a:r>
            <a:r>
              <a:rPr kumimoji="1" lang="zh-CN" altLang="en-US" sz="2400" dirty="0"/>
              <a:t> 这个表的</a:t>
            </a:r>
            <a:r>
              <a:rPr kumimoji="1" lang="zh-CN" altLang="en" sz="2400" dirty="0"/>
              <a:t>每个</a:t>
            </a:r>
            <a:r>
              <a:rPr kumimoji="1" lang="zh-CN" altLang="en-US" sz="2400" dirty="0"/>
              <a:t>实例对应另一个表中的多个实例</a:t>
            </a:r>
            <a:endParaRPr kumimoji="1" lang="en-US" altLang="zh-CN" sz="2400" dirty="0"/>
          </a:p>
          <a:p>
            <a:pPr marL="685800" lvl="2">
              <a:spcBef>
                <a:spcPts val="1000"/>
              </a:spcBef>
            </a:pPr>
            <a:r>
              <a:rPr kumimoji="1" lang="en-US" altLang="zh-CN" sz="2400" dirty="0"/>
              <a:t>Many to Many:</a:t>
            </a:r>
            <a:r>
              <a:rPr kumimoji="1" lang="zh-CN" altLang="en-US" sz="2400" dirty="0"/>
              <a:t> 这两个表的实例相互对应多个实例</a:t>
            </a:r>
            <a:endParaRPr kumimoji="1" lang="en" altLang="zh-CN" sz="2400" dirty="0"/>
          </a:p>
          <a:p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12233F-1440-7C44-98F3-1B8DADD6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642" y="366486"/>
            <a:ext cx="5156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0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Many to Many</a:t>
            </a:r>
          </a:p>
          <a:p>
            <a:pPr lvl="1"/>
            <a:r>
              <a:rPr lang="zh-CN" altLang="en" sz="2200" dirty="0"/>
              <a:t>如果</a:t>
            </a:r>
            <a:r>
              <a:rPr lang="zh-CN" altLang="en-US" sz="2200" dirty="0"/>
              <a:t>不用关系表？</a:t>
            </a:r>
            <a:endParaRPr lang="en-US" altLang="zh-CN" sz="2200" dirty="0"/>
          </a:p>
          <a:p>
            <a:pPr lvl="1"/>
            <a:r>
              <a:rPr lang="zh-CN" altLang="en-US" sz="2200" dirty="0"/>
              <a:t>关系型数据库不直接支持</a:t>
            </a:r>
            <a:r>
              <a:rPr lang="en-US" altLang="zh-CN" sz="2200" dirty="0"/>
              <a:t>M-M</a:t>
            </a:r>
          </a:p>
          <a:p>
            <a:pPr lvl="1"/>
            <a:r>
              <a:rPr lang="zh-CN" altLang="en-US" sz="2200" dirty="0"/>
              <a:t>需要关系表</a:t>
            </a:r>
            <a:r>
              <a:rPr lang="en-US" altLang="zh-CN" sz="2200" dirty="0"/>
              <a:t>Association</a:t>
            </a:r>
            <a:r>
              <a:rPr lang="zh-CN" altLang="en-US" sz="2200" dirty="0"/>
              <a:t> </a:t>
            </a:r>
            <a:r>
              <a:rPr lang="en-US" altLang="zh-CN" sz="2200" dirty="0"/>
              <a:t>Entity</a:t>
            </a:r>
            <a:r>
              <a:rPr lang="zh-CN" altLang="en-US" sz="2200" dirty="0"/>
              <a:t>（当概念设计</a:t>
            </a:r>
            <a:r>
              <a:rPr lang="en-US" altLang="zh-CN" sz="2200" dirty="0"/>
              <a:t>--&gt;</a:t>
            </a:r>
            <a:r>
              <a:rPr lang="zh-CN" altLang="en-US" sz="2200" dirty="0"/>
              <a:t>逻辑设计时）</a:t>
            </a:r>
            <a:endParaRPr lang="en-US" altLang="zh-CN" sz="2200" dirty="0"/>
          </a:p>
          <a:p>
            <a:pPr lvl="1"/>
            <a:r>
              <a:rPr lang="zh-CN" altLang="en-US" sz="2200" dirty="0"/>
              <a:t>也叫</a:t>
            </a:r>
            <a:r>
              <a:rPr lang="en-US" altLang="zh-CN" sz="2200" dirty="0"/>
              <a:t>Join</a:t>
            </a:r>
            <a:r>
              <a:rPr lang="zh-CN" altLang="en-US" sz="2200" dirty="0"/>
              <a:t> </a:t>
            </a:r>
            <a:r>
              <a:rPr lang="en-US" altLang="zh-CN" sz="2200" dirty="0"/>
              <a:t>Table</a:t>
            </a:r>
            <a:r>
              <a:rPr lang="zh-CN" altLang="en-US" sz="2200" dirty="0"/>
              <a:t> 关联表</a:t>
            </a:r>
            <a:endParaRPr lang="en" altLang="zh-CN" sz="2200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A5BB96-B4F6-D949-A85A-32376C39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9" y="0"/>
            <a:ext cx="1088152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2482D9-354A-4E48-8941-F6A66709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61" y="953324"/>
            <a:ext cx="5829300" cy="1498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47A68B-1203-9A4A-92CD-15818475F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93" b="4183"/>
          <a:stretch/>
        </p:blipFill>
        <p:spPr>
          <a:xfrm>
            <a:off x="1314739" y="4549321"/>
            <a:ext cx="8663043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8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Association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Entity</a:t>
            </a:r>
          </a:p>
          <a:p>
            <a:pPr marL="685800" lvl="2">
              <a:spcBef>
                <a:spcPts val="1000"/>
              </a:spcBef>
            </a:pPr>
            <a:r>
              <a:rPr kumimoji="1" lang="zh-CN" altLang="en-US" sz="2400" dirty="0"/>
              <a:t>通常在</a:t>
            </a:r>
            <a:r>
              <a:rPr kumimoji="1" lang="en-US" altLang="zh-CN" sz="2400" dirty="0"/>
              <a:t>M-M</a:t>
            </a:r>
            <a:r>
              <a:rPr kumimoji="1" lang="zh-CN" altLang="en-US" sz="2400" dirty="0"/>
              <a:t>的关系中添加</a:t>
            </a:r>
            <a:endParaRPr kumimoji="1" lang="en-US" altLang="zh-CN" sz="2400" dirty="0"/>
          </a:p>
          <a:p>
            <a:pPr marL="685800" lvl="2">
              <a:spcBef>
                <a:spcPts val="1000"/>
              </a:spcBef>
            </a:pPr>
            <a:r>
              <a:rPr kumimoji="1" lang="en-US" altLang="zh-CN" sz="2400" dirty="0"/>
              <a:t>PK</a:t>
            </a:r>
            <a:r>
              <a:rPr kumimoji="1" lang="zh-CN" altLang="en-US" sz="2400" dirty="0"/>
              <a:t>：经常是联合主键，相关联两个表的外键</a:t>
            </a:r>
            <a:r>
              <a:rPr kumimoji="1" lang="en-US" altLang="zh-CN" sz="2400" dirty="0"/>
              <a:t>FK</a:t>
            </a:r>
            <a:r>
              <a:rPr kumimoji="1" lang="zh-CN" altLang="en-US" sz="2400" dirty="0"/>
              <a:t>的结合</a:t>
            </a:r>
            <a:endParaRPr kumimoji="1" lang="en-US" altLang="zh-CN" sz="2400" dirty="0"/>
          </a:p>
          <a:p>
            <a:pPr marL="685800" lvl="2">
              <a:spcBef>
                <a:spcPts val="1000"/>
              </a:spcBef>
            </a:pPr>
            <a:r>
              <a:rPr kumimoji="1" lang="zh-CN" altLang="en-US" sz="2400" dirty="0"/>
              <a:t>除了</a:t>
            </a:r>
            <a:r>
              <a:rPr kumimoji="1" lang="en-US" altLang="zh-CN" sz="2400" dirty="0"/>
              <a:t>FKs</a:t>
            </a:r>
            <a:r>
              <a:rPr kumimoji="1" lang="zh-CN" altLang="en-US" sz="2400" dirty="0"/>
              <a:t>之外还可以有另外的属性</a:t>
            </a:r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67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One-One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Relationship</a:t>
            </a:r>
          </a:p>
          <a:p>
            <a:pPr marL="685800" lvl="2">
              <a:spcBef>
                <a:spcPts val="1000"/>
              </a:spcBef>
            </a:pPr>
            <a:r>
              <a:rPr lang="zh-CN" altLang="en" sz="2000" dirty="0"/>
              <a:t>关系</a:t>
            </a:r>
            <a:r>
              <a:rPr lang="zh-CN" altLang="en-US" sz="2000" dirty="0"/>
              <a:t>的属性即</a:t>
            </a:r>
            <a:r>
              <a:rPr lang="en-US" altLang="zh-CN" sz="2000" dirty="0"/>
              <a:t>FK</a:t>
            </a:r>
            <a:r>
              <a:rPr lang="zh-CN" altLang="en-US" sz="2000" dirty="0"/>
              <a:t>放在可选择的表中（即对应可为</a:t>
            </a:r>
            <a:r>
              <a:rPr lang="en-US" altLang="zh-CN" sz="2000" dirty="0"/>
              <a:t>0</a:t>
            </a:r>
            <a:r>
              <a:rPr lang="zh-CN" altLang="en-US" sz="2000" dirty="0"/>
              <a:t>的一边</a:t>
            </a:r>
            <a:r>
              <a:rPr lang="zh-CN" altLang="en-US" dirty="0"/>
              <a:t>）</a:t>
            </a:r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2C117-552C-8E41-A2D4-1F94BB62D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8"/>
          <a:stretch/>
        </p:blipFill>
        <p:spPr>
          <a:xfrm>
            <a:off x="1130270" y="3195422"/>
            <a:ext cx="9296085" cy="34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89F8D-1E89-DC43-A087-53A83CE3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0D6E9C-28D4-9147-A8D5-FC9D24367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80" y="953324"/>
            <a:ext cx="11056177" cy="5099133"/>
          </a:xfrm>
        </p:spPr>
      </p:pic>
    </p:spTree>
    <p:extLst>
      <p:ext uri="{BB962C8B-B14F-4D97-AF65-F5344CB8AC3E}">
        <p14:creationId xmlns:p14="http://schemas.microsoft.com/office/powerpoint/2010/main" val="671772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kumimoji="1" lang="en-US" altLang="zh-CN" sz="2400" b="1" dirty="0"/>
              <a:t>Unary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Relationship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只有一个表</a:t>
            </a:r>
            <a:endParaRPr kumimoji="1" lang="en-US" altLang="zh-CN" sz="2400" dirty="0"/>
          </a:p>
          <a:p>
            <a:r>
              <a:rPr kumimoji="1" lang="zh-CN" altLang="en-US" sz="2400" dirty="0"/>
              <a:t>与</a:t>
            </a:r>
            <a:r>
              <a:rPr kumimoji="1" lang="en-US" altLang="zh-CN" sz="2400" dirty="0"/>
              <a:t>Binary</a:t>
            </a:r>
            <a:r>
              <a:rPr kumimoji="1" lang="zh-CN" altLang="en-US" sz="2400" dirty="0"/>
              <a:t>一样，都有</a:t>
            </a:r>
            <a:r>
              <a:rPr kumimoji="1" lang="en-US" altLang="zh-CN" sz="2400" dirty="0"/>
              <a:t>1-1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1-M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M-M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430B8F-CFF6-8B43-893A-3BBECB0F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9" y="3216728"/>
            <a:ext cx="11938000" cy="2819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17105B-DA02-0141-A47A-CAC0BC92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191328"/>
            <a:ext cx="11950700" cy="287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1BF7B2-8851-B442-A0A4-F16EA53E7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3" y="3191328"/>
            <a:ext cx="11993697" cy="29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6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lang="en" altLang="zh-CN" sz="2400" b="1" dirty="0"/>
              <a:t>Ternary</a:t>
            </a:r>
            <a:r>
              <a:rPr lang="en" altLang="zh-CN" sz="2400" dirty="0"/>
              <a:t> relationships </a:t>
            </a:r>
            <a:r>
              <a:rPr kumimoji="1" lang="en-US" altLang="zh-CN" sz="2800" dirty="0"/>
              <a:t>–</a:t>
            </a:r>
            <a:r>
              <a:rPr kumimoji="1" lang="zh-CN" altLang="en-US" sz="2800" dirty="0"/>
              <a:t> 三个表之间的关系</a:t>
            </a:r>
            <a:endParaRPr kumimoji="1" lang="en-US" altLang="zh-CN" sz="2800" dirty="0"/>
          </a:p>
          <a:p>
            <a:r>
              <a:rPr kumimoji="1" lang="zh-CN" altLang="en-US" sz="2400" dirty="0"/>
              <a:t>生成一个关联三个表的关系表，分别与这三个表具有</a:t>
            </a:r>
            <a:r>
              <a:rPr kumimoji="1" lang="en-US" altLang="zh-CN" sz="2400" dirty="0"/>
              <a:t>1-1/1-M</a:t>
            </a:r>
            <a:r>
              <a:rPr kumimoji="1" lang="zh-CN" altLang="en-US" sz="2400" dirty="0"/>
              <a:t>的关系</a:t>
            </a:r>
            <a:endParaRPr kumimoji="1"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0A321D-54BB-8D40-A940-E4341DBC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238"/>
            <a:ext cx="12014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5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lang="en" altLang="zh-CN" dirty="0"/>
              <a:t>SQL</a:t>
            </a:r>
            <a:r>
              <a:rPr lang="zh-CN" altLang="en" dirty="0"/>
              <a:t>语句</a:t>
            </a:r>
            <a:endParaRPr lang="en-US" altLang="zh-CN" dirty="0"/>
          </a:p>
          <a:p>
            <a:pPr lvl="1"/>
            <a:r>
              <a:rPr lang="zh-CN" altLang="en" dirty="0"/>
              <a:t>数据</a:t>
            </a:r>
            <a:r>
              <a:rPr lang="zh-CN" altLang="en-US" dirty="0"/>
              <a:t>库基本操作：增删改查</a:t>
            </a:r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2027F8-269C-1846-A59E-5A379AA8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73050"/>
            <a:ext cx="11709400" cy="6311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867207-19B8-084A-8894-0AE8204D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1" y="953324"/>
            <a:ext cx="11382371" cy="51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lang="en" altLang="zh-CN" dirty="0"/>
              <a:t>SQL</a:t>
            </a:r>
            <a:r>
              <a:rPr lang="zh-CN" altLang="en" dirty="0"/>
              <a:t>语句</a:t>
            </a:r>
            <a:endParaRPr lang="en-US" altLang="zh-CN" dirty="0"/>
          </a:p>
          <a:p>
            <a:pPr lvl="1"/>
            <a:r>
              <a:rPr lang="zh-CN" altLang="en" dirty="0"/>
              <a:t>数据</a:t>
            </a:r>
            <a:r>
              <a:rPr lang="zh-CN" altLang="en-US" dirty="0"/>
              <a:t>库基本操作：增删改查</a:t>
            </a:r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82207-FCB9-D54E-A108-932DA1CE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76" y="1017037"/>
            <a:ext cx="6767432" cy="7420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9EEBC4-8921-4247-BBC7-747CE83CA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1" t="-516" b="1"/>
          <a:stretch/>
        </p:blipFill>
        <p:spPr>
          <a:xfrm>
            <a:off x="205510" y="2137283"/>
            <a:ext cx="7136493" cy="8808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7D2EA9-15C5-884D-8711-962279D42F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2"/>
          <a:stretch/>
        </p:blipFill>
        <p:spPr>
          <a:xfrm>
            <a:off x="205510" y="3323757"/>
            <a:ext cx="6767432" cy="990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B05649-BC9C-0549-BF01-A7DCCA20A5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34"/>
          <a:stretch/>
        </p:blipFill>
        <p:spPr>
          <a:xfrm>
            <a:off x="6377197" y="4613525"/>
            <a:ext cx="5438321" cy="11320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8A967C-07DB-2846-AF22-4385BF1C59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0" r="-1468" b="-1086"/>
          <a:stretch/>
        </p:blipFill>
        <p:spPr>
          <a:xfrm>
            <a:off x="263950" y="4613525"/>
            <a:ext cx="5623138" cy="11810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C8151D9-3DEF-BB4C-B161-F41A86FB1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820" y="2798924"/>
            <a:ext cx="5044306" cy="14191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28D311-C2FC-3342-9A22-4687F342D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66" y="412132"/>
            <a:ext cx="5211877" cy="175963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3F23993-8699-A14C-A6AB-6E3B6F2835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929" y="0"/>
            <a:ext cx="1150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B9CCA-91DB-E843-9BA1-DA7C12B6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328D6D-9FB9-5D4F-94B3-4A63EDBB9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417" y="386443"/>
            <a:ext cx="9389128" cy="607967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BA1CAA-9861-9744-AEBB-7A1394BF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81" y="205015"/>
            <a:ext cx="10947400" cy="6261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6C57FA-FBA8-734F-9B0F-E4D5239E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9" y="0"/>
            <a:ext cx="11269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4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Self-Introduction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Daisy</a:t>
            </a:r>
            <a:r>
              <a:rPr lang="zh-CN" altLang="en-US" sz="2400" dirty="0"/>
              <a:t> </a:t>
            </a:r>
            <a:r>
              <a:rPr lang="en-US" altLang="zh-CN" sz="2400" dirty="0"/>
              <a:t>Song</a:t>
            </a:r>
          </a:p>
          <a:p>
            <a:r>
              <a:rPr lang="zh-CN" altLang="en-US" sz="2400" dirty="0"/>
              <a:t>墨大</a:t>
            </a:r>
            <a:r>
              <a:rPr lang="en" altLang="zh-CN" sz="2400" dirty="0"/>
              <a:t>Master of Information Technology</a:t>
            </a:r>
            <a:r>
              <a:rPr lang="zh-CN" altLang="en-US" sz="2400" dirty="0"/>
              <a:t>在读</a:t>
            </a:r>
            <a:endParaRPr lang="en-US" altLang="zh-CN" sz="2400" dirty="0"/>
          </a:p>
          <a:p>
            <a:r>
              <a:rPr lang="en-US" altLang="zh-CN" sz="2400" dirty="0"/>
              <a:t>Grade of INFO90002 Database: 87</a:t>
            </a:r>
            <a:endParaRPr lang="en" altLang="zh-CN" sz="2400" dirty="0"/>
          </a:p>
          <a:p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085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lang="en" altLang="zh-CN" dirty="0"/>
              <a:t>JOIN </a:t>
            </a:r>
            <a:r>
              <a:rPr lang="zh-CN" altLang="en" dirty="0"/>
              <a:t>语句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用于根据两个或多个表中的列之间的关系，从这些表中查询数据。</a:t>
            </a:r>
            <a:endParaRPr lang="en-US" altLang="zh-CN" dirty="0"/>
          </a:p>
          <a:p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altLang="zh-CN" dirty="0"/>
              <a:t>JOIN: </a:t>
            </a:r>
            <a:r>
              <a:rPr lang="zh-CN" altLang="en-US" dirty="0"/>
              <a:t>返回两个表中都有的匹配行，需要</a:t>
            </a:r>
            <a:r>
              <a:rPr lang="en-US" altLang="zh-CN" dirty="0"/>
              <a:t>PK=FK</a:t>
            </a:r>
            <a:endParaRPr lang="en" altLang="zh-CN" dirty="0"/>
          </a:p>
          <a:p>
            <a:r>
              <a:rPr lang="en" altLang="zh-CN" dirty="0"/>
              <a:t>NATURE</a:t>
            </a:r>
            <a:r>
              <a:rPr lang="zh-CN" altLang="en-US" dirty="0"/>
              <a:t> </a:t>
            </a:r>
            <a:r>
              <a:rPr lang="en" altLang="zh-CN" dirty="0"/>
              <a:t>JOIN: </a:t>
            </a:r>
            <a:r>
              <a:rPr lang="zh-CN" altLang="en" dirty="0"/>
              <a:t>与</a:t>
            </a:r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r>
              <a:rPr lang="zh-CN" altLang="en-US" dirty="0"/>
              <a:t>相同，但是需要</a:t>
            </a:r>
            <a:r>
              <a:rPr lang="en-US" altLang="zh-CN" dirty="0"/>
              <a:t>PK</a:t>
            </a:r>
            <a:r>
              <a:rPr lang="zh-CN" altLang="en-US" dirty="0"/>
              <a:t>和</a:t>
            </a:r>
            <a:r>
              <a:rPr lang="en-US" altLang="zh-CN" dirty="0"/>
              <a:t>FK</a:t>
            </a:r>
            <a:r>
              <a:rPr lang="zh-CN" altLang="en-US" dirty="0"/>
              <a:t>有相同的名字</a:t>
            </a:r>
            <a:endParaRPr lang="en" altLang="zh-CN" dirty="0"/>
          </a:p>
          <a:p>
            <a:r>
              <a:rPr lang="en" altLang="zh-CN" dirty="0"/>
              <a:t>LEFT JOIN: </a:t>
            </a:r>
            <a:r>
              <a:rPr lang="zh-CN" altLang="en-US" dirty="0"/>
              <a:t>即使右表中没有匹配，也从左表返回所有的行</a:t>
            </a:r>
          </a:p>
          <a:p>
            <a:r>
              <a:rPr lang="en" altLang="zh-CN" dirty="0"/>
              <a:t>RIGHT JOIN: </a:t>
            </a:r>
            <a:r>
              <a:rPr lang="zh-CN" altLang="en-US" dirty="0"/>
              <a:t>即使左表中没有匹配，也从右表返回所有的行</a:t>
            </a:r>
          </a:p>
          <a:p>
            <a:r>
              <a:rPr lang="en" altLang="zh-CN" dirty="0"/>
              <a:t>FULL JOIN: </a:t>
            </a:r>
            <a:r>
              <a:rPr lang="zh-CN" altLang="en-US" dirty="0"/>
              <a:t>只要其中一个表中存在匹配，就返回行</a:t>
            </a:r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253505-743E-EA40-B123-47F2EE4A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4" y="2633414"/>
            <a:ext cx="12018109" cy="2371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C82FF9-64CA-594B-B6AB-BD7F2DB76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39700"/>
            <a:ext cx="11849100" cy="6578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7D0AF7-6EC6-A345-A0B3-B3A3A992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" y="579396"/>
            <a:ext cx="12191806" cy="56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5F30A-5B39-2740-A520-4EF84F55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B07A53-0304-3C47-9F34-4D975296E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774" y="778329"/>
            <a:ext cx="8962265" cy="5274129"/>
          </a:xfrm>
        </p:spPr>
      </p:pic>
    </p:spTree>
    <p:extLst>
      <p:ext uri="{BB962C8B-B14F-4D97-AF65-F5344CB8AC3E}">
        <p14:creationId xmlns:p14="http://schemas.microsoft.com/office/powerpoint/2010/main" val="918486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Wrap</a:t>
            </a:r>
            <a:r>
              <a:rPr kumimoji="1" lang="zh-CN" altLang="en-US" dirty="0"/>
              <a:t> </a:t>
            </a:r>
            <a:r>
              <a:rPr kumimoji="1" lang="en-US" altLang="zh-CN" dirty="0"/>
              <a:t>Up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632857"/>
            <a:ext cx="10125559" cy="383348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sz="2400" dirty="0"/>
              <a:t>INFO90002</a:t>
            </a:r>
            <a:r>
              <a:rPr kumimoji="1" lang="zh-CN" altLang="en-US" sz="2400" dirty="0"/>
              <a:t>作业及考试</a:t>
            </a:r>
            <a:endParaRPr kumimoji="1" lang="en-US" altLang="zh-CN" sz="2400" dirty="0"/>
          </a:p>
          <a:p>
            <a:r>
              <a:rPr kumimoji="1" lang="zh-CN" altLang="en-US" sz="2400" dirty="0"/>
              <a:t>关系型数据库的定义</a:t>
            </a:r>
            <a:endParaRPr kumimoji="1" lang="en-US" altLang="zh-CN" sz="2400" dirty="0"/>
          </a:p>
          <a:p>
            <a:r>
              <a:rPr kumimoji="1" lang="zh-CN" altLang="en-US" sz="2400" dirty="0"/>
              <a:t>数据库建模的基本概念 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 实体、属性、关系</a:t>
            </a:r>
            <a:endParaRPr kumimoji="1" lang="en-US" altLang="zh-CN" sz="2400" dirty="0"/>
          </a:p>
          <a:p>
            <a:r>
              <a:rPr kumimoji="1" lang="zh-CN" altLang="en-US" sz="2400" dirty="0"/>
              <a:t>如何设计关系型数据库，结合</a:t>
            </a:r>
            <a:r>
              <a:rPr kumimoji="1" lang="en-US" altLang="zh-CN" sz="2400" dirty="0"/>
              <a:t>case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study</a:t>
            </a:r>
          </a:p>
          <a:p>
            <a:r>
              <a:rPr kumimoji="1" lang="zh-CN" altLang="en-US" sz="2400" dirty="0"/>
              <a:t>主键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外键</a:t>
            </a:r>
            <a:endParaRPr kumimoji="1" lang="en-US" altLang="zh-CN" sz="2400" dirty="0"/>
          </a:p>
          <a:p>
            <a:r>
              <a:rPr kumimoji="1" lang="zh-CN" altLang="en-US" sz="2400" dirty="0"/>
              <a:t>强实体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弱实体</a:t>
            </a:r>
            <a:endParaRPr kumimoji="1" lang="en-US" altLang="zh-CN" sz="2400" dirty="0"/>
          </a:p>
          <a:p>
            <a:r>
              <a:rPr kumimoji="1" lang="zh-CN" altLang="en-US" sz="2400" dirty="0"/>
              <a:t>数据库的关系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一对一、一对多、多对多</a:t>
            </a:r>
            <a:endParaRPr kumimoji="1" lang="en-US" altLang="zh-CN" sz="2400" dirty="0"/>
          </a:p>
          <a:p>
            <a:r>
              <a:rPr kumimoji="1" lang="en-US" altLang="zh-CN" sz="2400" dirty="0"/>
              <a:t>SQL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Select</a:t>
            </a:r>
            <a:r>
              <a:rPr kumimoji="1" lang="zh-CN" altLang="en-US" sz="2400" dirty="0"/>
              <a:t>的基本语法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517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9A7D16-2169-2C46-AB90-E2AD77F43771}"/>
              </a:ext>
            </a:extLst>
          </p:cNvPr>
          <p:cNvSpPr/>
          <p:nvPr/>
        </p:nvSpPr>
        <p:spPr>
          <a:xfrm>
            <a:off x="3383213" y="2454379"/>
            <a:ext cx="502413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</a:t>
            </a:r>
            <a:r>
              <a:rPr lang="zh-CN" altLang="en-US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</a:t>
            </a:r>
            <a:r>
              <a:rPr lang="en-US" altLang="zh-CN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  <a:endParaRPr lang="zh-CN" altLang="en-US" sz="7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06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Assessment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8"/>
            <a:ext cx="9603275" cy="3899739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/>
              <a:t>Assignment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Modelling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(20%) --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Group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work</a:t>
            </a:r>
          </a:p>
          <a:p>
            <a:pPr lvl="1"/>
            <a:r>
              <a:rPr kumimoji="1" lang="en-US" altLang="zh-CN" sz="2200" dirty="0"/>
              <a:t>Case study, </a:t>
            </a:r>
            <a:r>
              <a:rPr kumimoji="1" lang="zh-CN" altLang="en-US" sz="2200" dirty="0"/>
              <a:t>用</a:t>
            </a:r>
            <a:r>
              <a:rPr kumimoji="1" lang="en-US" altLang="zh-CN" sz="2200" dirty="0"/>
              <a:t>workbench</a:t>
            </a:r>
            <a:r>
              <a:rPr kumimoji="1" lang="zh-CN" altLang="en-US" sz="2200" dirty="0"/>
              <a:t>画</a:t>
            </a:r>
            <a:r>
              <a:rPr kumimoji="1" lang="en-US" altLang="zh-CN" sz="2200" dirty="0"/>
              <a:t>ER</a:t>
            </a:r>
            <a:r>
              <a:rPr kumimoji="1" lang="zh-CN" altLang="en-US" sz="2200" dirty="0"/>
              <a:t>图</a:t>
            </a:r>
            <a:endParaRPr kumimoji="1" lang="en-US" altLang="zh-CN" sz="2200" dirty="0"/>
          </a:p>
          <a:p>
            <a:r>
              <a:rPr kumimoji="1" lang="en-US" altLang="zh-CN" sz="2400" dirty="0"/>
              <a:t>Assignment 2: SQL (10%) – Individual work</a:t>
            </a:r>
          </a:p>
          <a:p>
            <a:pPr lvl="1"/>
            <a:r>
              <a:rPr kumimoji="1" lang="zh-CN" altLang="en-US" sz="2200" dirty="0"/>
              <a:t>根据已给的数据库，根据问题写</a:t>
            </a:r>
            <a:r>
              <a:rPr kumimoji="1" lang="en-US" altLang="zh-CN" sz="2200" dirty="0"/>
              <a:t>10</a:t>
            </a:r>
            <a:r>
              <a:rPr kumimoji="1" lang="zh-CN" altLang="en-US" sz="2200" dirty="0"/>
              <a:t>个</a:t>
            </a:r>
            <a:r>
              <a:rPr kumimoji="1" lang="en-US" altLang="zh-CN" sz="2200" dirty="0"/>
              <a:t>SQL</a:t>
            </a:r>
            <a:r>
              <a:rPr kumimoji="1" lang="zh-CN" altLang="en-US" sz="2200" dirty="0"/>
              <a:t>语句</a:t>
            </a:r>
            <a:endParaRPr kumimoji="1" lang="en-US" altLang="zh-CN" sz="2200" dirty="0"/>
          </a:p>
          <a:p>
            <a:pPr lvl="1"/>
            <a:r>
              <a:rPr kumimoji="1" lang="zh-CN" altLang="en-US" sz="2200" dirty="0"/>
              <a:t>注重格式，大小写及段落分层，方便批阅</a:t>
            </a:r>
            <a:endParaRPr kumimoji="1" lang="en-US" altLang="zh-CN" sz="2200" dirty="0"/>
          </a:p>
          <a:p>
            <a:r>
              <a:rPr kumimoji="1" lang="en-US" altLang="zh-CN" sz="2400" dirty="0"/>
              <a:t>Semester exam: 70%</a:t>
            </a:r>
          </a:p>
          <a:p>
            <a:pPr lvl="1"/>
            <a:r>
              <a:rPr kumimoji="1" lang="zh-CN" altLang="en-US" sz="2200" dirty="0"/>
              <a:t>前半学期：考运用，</a:t>
            </a:r>
            <a:r>
              <a:rPr kumimoji="1" lang="zh-CN" altLang="en-US" sz="2200" dirty="0">
                <a:solidFill>
                  <a:srgbClr val="FF0000"/>
                </a:solidFill>
              </a:rPr>
              <a:t>画</a:t>
            </a:r>
            <a:r>
              <a:rPr kumimoji="1" lang="en-US" altLang="zh-CN" sz="2200" dirty="0">
                <a:solidFill>
                  <a:srgbClr val="FF0000"/>
                </a:solidFill>
              </a:rPr>
              <a:t>ER</a:t>
            </a:r>
            <a:r>
              <a:rPr kumimoji="1" lang="zh-CN" altLang="en-US" sz="2200" dirty="0">
                <a:solidFill>
                  <a:srgbClr val="FF0000"/>
                </a:solidFill>
              </a:rPr>
              <a:t>图</a:t>
            </a:r>
            <a:r>
              <a:rPr kumimoji="1" lang="zh-CN" altLang="en-US" sz="2200" dirty="0"/>
              <a:t>，</a:t>
            </a:r>
            <a:r>
              <a:rPr kumimoji="1" lang="en-US" altLang="zh-CN" sz="2200" dirty="0">
                <a:solidFill>
                  <a:srgbClr val="FF0000"/>
                </a:solidFill>
              </a:rPr>
              <a:t>SQL</a:t>
            </a:r>
            <a:r>
              <a:rPr kumimoji="1" lang="zh-CN" altLang="en-US" sz="2200" dirty="0">
                <a:solidFill>
                  <a:srgbClr val="FF0000"/>
                </a:solidFill>
              </a:rPr>
              <a:t>语句</a:t>
            </a:r>
            <a:r>
              <a:rPr kumimoji="1" lang="zh-CN" altLang="en-US" sz="2200" dirty="0"/>
              <a:t>，设计数据类型，范式分解等</a:t>
            </a:r>
            <a:endParaRPr kumimoji="1" lang="en-US" altLang="zh-CN" sz="2200" dirty="0"/>
          </a:p>
          <a:p>
            <a:pPr lvl="1"/>
            <a:r>
              <a:rPr kumimoji="1" lang="zh-CN" altLang="en-US" sz="2200" dirty="0"/>
              <a:t>后半学期：考概念，分布式数据库，数据库管理，</a:t>
            </a:r>
            <a:r>
              <a:rPr kumimoji="1" lang="en-US" altLang="zh-CN" sz="2200" dirty="0"/>
              <a:t>NoSQL</a:t>
            </a:r>
            <a:r>
              <a:rPr kumimoji="1" lang="zh-CN" altLang="en-US" sz="2200" dirty="0"/>
              <a:t>，数据仓库等</a:t>
            </a:r>
            <a:endParaRPr kumimoji="1" lang="en-US" altLang="zh-CN" sz="2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423B44-8BD6-E642-BABB-0D4040A04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32" y="953324"/>
            <a:ext cx="5642230" cy="51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什么是关系型数据库？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由多张能互相联接的</a:t>
            </a:r>
            <a:r>
              <a:rPr kumimoji="1" lang="zh-CN" altLang="en-US" sz="2400" b="1" dirty="0"/>
              <a:t>二维行列表格</a:t>
            </a:r>
            <a:r>
              <a:rPr kumimoji="1" lang="zh-CN" altLang="en-US" sz="2400" dirty="0"/>
              <a:t>组成的数据库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实体关系模型（</a:t>
            </a:r>
            <a:r>
              <a:rPr kumimoji="1" lang="en" altLang="zh-CN" sz="2400" dirty="0"/>
              <a:t>Entity-Relationship Model)</a:t>
            </a:r>
            <a:r>
              <a:rPr kumimoji="1" lang="zh-CN" altLang="en" sz="2400" dirty="0"/>
              <a:t>，</a:t>
            </a:r>
            <a:r>
              <a:rPr kumimoji="1" lang="zh-CN" altLang="en-US" sz="2400" dirty="0"/>
              <a:t>简称</a:t>
            </a:r>
            <a:r>
              <a:rPr kumimoji="1" lang="en" altLang="zh-CN" sz="2400" dirty="0"/>
              <a:t>E-R Model</a:t>
            </a:r>
          </a:p>
          <a:p>
            <a:pPr lvl="1"/>
            <a:r>
              <a:rPr kumimoji="1" lang="zh-CN" altLang="en-US" sz="2400" dirty="0"/>
              <a:t>利用实体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关系图（</a:t>
            </a:r>
            <a:r>
              <a:rPr kumimoji="1" lang="en" altLang="zh-CN" sz="2400" dirty="0"/>
              <a:t>ER Diagram</a:t>
            </a:r>
            <a:r>
              <a:rPr kumimoji="1" lang="zh-CN" altLang="en" sz="2400" dirty="0"/>
              <a:t>）</a:t>
            </a:r>
            <a:r>
              <a:rPr kumimoji="1" lang="zh-CN" altLang="en-US" sz="2400" dirty="0"/>
              <a:t>来表示数据库的概念设计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客户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服务器结构（</a:t>
            </a:r>
            <a:r>
              <a:rPr kumimoji="1" lang="en" altLang="zh-CN" sz="2400" dirty="0"/>
              <a:t>client-server architecture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利用</a:t>
            </a:r>
            <a:r>
              <a:rPr kumimoji="1" lang="en-US" altLang="zh-CN" sz="2400" b="1" dirty="0"/>
              <a:t>SQL</a:t>
            </a:r>
            <a:r>
              <a:rPr kumimoji="1" lang="zh-CN" altLang="en-US" sz="2400" dirty="0"/>
              <a:t>语言来操作数据库</a:t>
            </a:r>
            <a:endParaRPr kumimoji="1"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9371B3-C1C9-974C-AF8D-3D02881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786" y="2402596"/>
            <a:ext cx="2423414" cy="27367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0D8672-AE3C-C842-9DE1-C4016E47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8" y="2002559"/>
            <a:ext cx="4233402" cy="33073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D9ABED-BA8D-354D-A4DE-11E7F00F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853" y="1447621"/>
            <a:ext cx="6692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2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7512987" cy="329457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如何设计数据库？</a:t>
            </a:r>
            <a:endParaRPr kumimoji="1" lang="en-US" altLang="zh-CN" sz="2400" dirty="0"/>
          </a:p>
          <a:p>
            <a:pPr lvl="1"/>
            <a:r>
              <a:rPr kumimoji="1" lang="zh-CN" altLang="en" sz="2400" dirty="0"/>
              <a:t>概念</a:t>
            </a:r>
            <a:r>
              <a:rPr kumimoji="1" lang="zh-CN" altLang="en-US" sz="2400" dirty="0"/>
              <a:t>设计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罗列实体和关系，忽略数据库规范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逻辑设计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按数据库规范整理实体及关系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物理设计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添加数据类型、限制、索引等</a:t>
            </a:r>
            <a:endParaRPr kumimoji="1" lang="en" altLang="zh-CN" sz="2400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DF44F6-A0FA-9542-9B40-EF23391F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0" y="1787071"/>
            <a:ext cx="354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Database Modelling</a:t>
            </a:r>
          </a:p>
          <a:p>
            <a:pPr marL="685800" lvl="2">
              <a:spcBef>
                <a:spcPts val="1000"/>
              </a:spcBef>
            </a:pPr>
            <a:r>
              <a:rPr kumimoji="1" lang="zh-CN" altLang="en" sz="2400" dirty="0"/>
              <a:t>实体</a:t>
            </a:r>
            <a:r>
              <a:rPr kumimoji="1" lang="en" altLang="zh-CN" sz="2400" dirty="0"/>
              <a:t>Entity: </a:t>
            </a:r>
            <a:r>
              <a:rPr kumimoji="1" lang="zh-CN" altLang="en-US" sz="2400" dirty="0"/>
              <a:t> 有许多实例，存在一些属性，是系统工作的必要条件</a:t>
            </a:r>
            <a:endParaRPr kumimoji="1" lang="en-US" altLang="zh-CN" sz="2400" dirty="0"/>
          </a:p>
          <a:p>
            <a:pPr marL="685800" lvl="2">
              <a:spcBef>
                <a:spcPts val="1000"/>
              </a:spcBef>
            </a:pPr>
            <a:r>
              <a:rPr kumimoji="1" lang="zh-CN" altLang="en-US" sz="2400" dirty="0"/>
              <a:t>属性</a:t>
            </a:r>
            <a:r>
              <a:rPr kumimoji="1" lang="en-US" altLang="zh-CN" sz="2400" dirty="0"/>
              <a:t>Attribute: </a:t>
            </a:r>
            <a:r>
              <a:rPr kumimoji="1" lang="zh-CN" altLang="en-US" sz="2400" dirty="0"/>
              <a:t>描述实体的特性，不同实体可以有相同或不同的属性</a:t>
            </a:r>
            <a:endParaRPr kumimoji="1" lang="en-US" altLang="zh-CN" sz="2400" dirty="0"/>
          </a:p>
          <a:p>
            <a:pPr marL="685800" lvl="2">
              <a:spcBef>
                <a:spcPts val="1000"/>
              </a:spcBef>
            </a:pPr>
            <a:r>
              <a:rPr kumimoji="1" lang="zh-CN" altLang="en-US" sz="2400" dirty="0"/>
              <a:t>关系</a:t>
            </a:r>
            <a:r>
              <a:rPr kumimoji="1" lang="en-US" altLang="zh-CN" sz="2400" dirty="0"/>
              <a:t>Relationship: </a:t>
            </a:r>
            <a:r>
              <a:rPr kumimoji="1" lang="zh-CN" altLang="en-US" sz="2400" dirty="0"/>
              <a:t>不同实体之间的关联</a:t>
            </a:r>
            <a:endParaRPr kumimoji="1" lang="en" altLang="zh-CN" sz="2400" dirty="0"/>
          </a:p>
          <a:p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92539-1EFD-1941-B764-54C184B2F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72" y="485321"/>
            <a:ext cx="92202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7512987" cy="3294576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ER</a:t>
            </a:r>
            <a:r>
              <a:rPr kumimoji="1" lang="zh-CN" altLang="en-US" sz="2400" dirty="0"/>
              <a:t>图实例</a:t>
            </a:r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CB5ADC-23ED-7842-A131-D78B228C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" y="0"/>
            <a:ext cx="11896775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30B927-8618-BB44-AA92-D1B4AA55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5" y="10030"/>
            <a:ext cx="11896775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5B7B70-1034-754B-9D81-2D61A3825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115" y="953324"/>
            <a:ext cx="9525000" cy="51543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529B34-6B1E-B44F-858A-C949E4DB1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25602"/>
            <a:ext cx="12192000" cy="24067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23CC2F-82B8-C345-B397-0FCC20BD0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83780"/>
            <a:ext cx="12192000" cy="24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6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793602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400" dirty="0"/>
              <a:t>Keys</a:t>
            </a:r>
          </a:p>
          <a:p>
            <a:pPr marL="685800" lvl="2">
              <a:spcBef>
                <a:spcPts val="1000"/>
              </a:spcBef>
            </a:pPr>
            <a:r>
              <a:rPr kumimoji="1" lang="zh-CN" altLang="en-US" sz="2400" dirty="0"/>
              <a:t>主键</a:t>
            </a:r>
            <a:r>
              <a:rPr kumimoji="1" lang="en-US" altLang="zh-CN" sz="2400" dirty="0"/>
              <a:t>Primary key</a:t>
            </a:r>
            <a:r>
              <a:rPr kumimoji="1" lang="en" altLang="zh-CN" sz="2400" dirty="0"/>
              <a:t>:</a:t>
            </a:r>
            <a:r>
              <a:rPr kumimoji="1" lang="zh-CN" altLang="en-US" sz="2400" dirty="0"/>
              <a:t> 某列的值能唯一地标识表中的每一行，只有一个</a:t>
            </a:r>
            <a:endParaRPr kumimoji="1" lang="en-US" altLang="zh-CN" sz="2400" dirty="0"/>
          </a:p>
          <a:p>
            <a:pPr marL="1143000" lvl="3">
              <a:spcBef>
                <a:spcPts val="1000"/>
              </a:spcBef>
            </a:pPr>
            <a:r>
              <a:rPr kumimoji="1" lang="en-US" altLang="zh-CN" sz="2200" dirty="0"/>
              <a:t>unique, never null, don’t change value</a:t>
            </a:r>
          </a:p>
          <a:p>
            <a:pPr marL="1143000" lvl="3">
              <a:spcBef>
                <a:spcPts val="1000"/>
              </a:spcBef>
            </a:pPr>
            <a:r>
              <a:rPr kumimoji="1" lang="zh-CN" altLang="en-US" sz="2200" dirty="0"/>
              <a:t>比如，一条记录包括身份证号，姓名，年龄。身份证号是唯一能确定你这个人的，其他都可能有重复，所以，身份证号是主键。</a:t>
            </a:r>
            <a:endParaRPr kumimoji="1" lang="en-US" altLang="zh-CN" sz="2200" dirty="0"/>
          </a:p>
          <a:p>
            <a:pPr marL="685800" lvl="2">
              <a:spcBef>
                <a:spcPts val="1000"/>
              </a:spcBef>
            </a:pPr>
            <a:r>
              <a:rPr kumimoji="1" lang="zh-CN" altLang="en-US" sz="2400" dirty="0"/>
              <a:t>外键</a:t>
            </a:r>
            <a:r>
              <a:rPr kumimoji="1" lang="en-US" altLang="zh-CN" sz="2400" dirty="0"/>
              <a:t>Foreign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Key: </a:t>
            </a:r>
            <a:r>
              <a:rPr kumimoji="1" lang="zh-CN" altLang="en-US" sz="2400" dirty="0"/>
              <a:t>某列用于与其他表的主键相关联</a:t>
            </a:r>
            <a:endParaRPr kumimoji="1" lang="en-US" altLang="zh-CN" sz="2400" dirty="0"/>
          </a:p>
          <a:p>
            <a:pPr marL="1143000" lvl="3">
              <a:spcBef>
                <a:spcPts val="1000"/>
              </a:spcBef>
            </a:pPr>
            <a:r>
              <a:rPr kumimoji="1" lang="zh-CN" altLang="en-US" sz="2200" dirty="0"/>
              <a:t>外键可以有多个，可以有重复和空值</a:t>
            </a:r>
            <a:endParaRPr kumimoji="1" lang="en-US" altLang="zh-CN" sz="2200" dirty="0"/>
          </a:p>
          <a:p>
            <a:pPr marL="1143000" lvl="3">
              <a:spcBef>
                <a:spcPts val="1000"/>
              </a:spcBef>
            </a:pPr>
            <a:r>
              <a:rPr kumimoji="1" lang="zh-CN" altLang="en-US" sz="2200" dirty="0"/>
              <a:t>比如，</a:t>
            </a:r>
            <a:r>
              <a:rPr kumimoji="1" lang="en" altLang="zh-CN" sz="2200" dirty="0"/>
              <a:t>A</a:t>
            </a:r>
            <a:r>
              <a:rPr kumimoji="1" lang="zh-CN" altLang="en-US" sz="2200" dirty="0"/>
              <a:t>表中的一个字段，是</a:t>
            </a:r>
            <a:r>
              <a:rPr kumimoji="1" lang="en" altLang="zh-CN" sz="2200" dirty="0"/>
              <a:t>B</a:t>
            </a:r>
            <a:r>
              <a:rPr kumimoji="1" lang="zh-CN" altLang="en-US" sz="2200" dirty="0"/>
              <a:t>表的主键，那他就可以是</a:t>
            </a:r>
            <a:r>
              <a:rPr kumimoji="1" lang="en" altLang="zh-CN" sz="2200" dirty="0"/>
              <a:t>A</a:t>
            </a:r>
            <a:r>
              <a:rPr kumimoji="1" lang="zh-CN" altLang="en-US" sz="2200" dirty="0"/>
              <a:t>表的外键</a:t>
            </a:r>
            <a:endParaRPr kumimoji="1" lang="en" altLang="zh-CN" sz="2200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8506BC-5C7F-B943-8DCD-BC1890CB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81" y="238125"/>
            <a:ext cx="11295529" cy="65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9FD9-197B-514B-A338-4EC30E9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BBACB-4388-C141-A20A-CAD2CDE4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25559" cy="329457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强实体 </a:t>
            </a:r>
            <a:r>
              <a:rPr kumimoji="1" lang="en-US" altLang="zh-CN" sz="2400" dirty="0"/>
              <a:t>Strong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Entity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弱实体 </a:t>
            </a:r>
            <a:r>
              <a:rPr kumimoji="1" lang="en-US" altLang="zh-CN" sz="2400" dirty="0"/>
              <a:t>Weak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Entity</a:t>
            </a:r>
            <a:endParaRPr lang="en" altLang="zh-CN" dirty="0"/>
          </a:p>
          <a:p>
            <a:r>
              <a:rPr lang="en" altLang="zh-CN" sz="2400" dirty="0"/>
              <a:t>1-M special case – "Identifying Relationship" </a:t>
            </a:r>
          </a:p>
          <a:p>
            <a:r>
              <a:rPr lang="zh-CN" altLang="en" sz="2400" dirty="0"/>
              <a:t>可以</a:t>
            </a:r>
            <a:r>
              <a:rPr lang="zh-CN" altLang="en-US" sz="2400" dirty="0"/>
              <a:t>理解为一个弱子实体和强父实体之间的关系</a:t>
            </a:r>
            <a:endParaRPr lang="en-US" altLang="zh-CN" sz="2400" dirty="0"/>
          </a:p>
          <a:p>
            <a:r>
              <a:rPr lang="zh-CN" altLang="en-US" sz="2400" dirty="0"/>
              <a:t>此时外键</a:t>
            </a:r>
            <a:r>
              <a:rPr lang="en-US" altLang="zh-CN" sz="2400" dirty="0"/>
              <a:t>FK</a:t>
            </a:r>
            <a:r>
              <a:rPr lang="zh-CN" altLang="en-US" sz="2400" dirty="0"/>
              <a:t>是主键</a:t>
            </a:r>
            <a:r>
              <a:rPr lang="en-US" altLang="zh-CN" sz="2400" dirty="0"/>
              <a:t>PK</a:t>
            </a:r>
            <a:r>
              <a:rPr lang="zh-CN" altLang="en-US" sz="2400" dirty="0"/>
              <a:t>的一部分</a:t>
            </a:r>
            <a:r>
              <a:rPr lang="en-US" altLang="zh-CN" sz="2400" dirty="0"/>
              <a:t>--&gt;</a:t>
            </a:r>
            <a:r>
              <a:rPr lang="zh-CN" altLang="en-US" sz="2400" dirty="0"/>
              <a:t>另一个表的主键是这个表主键的一部分</a:t>
            </a:r>
            <a:endParaRPr lang="en" altLang="zh-CN" sz="2400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0EFD47-971A-4A44-A57F-8C1BC968C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7" y="64902"/>
            <a:ext cx="1023783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AEC6B8-44E3-F845-B17C-AED85E05F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3"/>
          <a:stretch/>
        </p:blipFill>
        <p:spPr>
          <a:xfrm>
            <a:off x="2020525" y="4410100"/>
            <a:ext cx="7188200" cy="24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{8A78E607-1F57-EA45-A386-3DEE42FA99B5}tf10001119</Template>
  <TotalTime>11674</TotalTime>
  <Words>866</Words>
  <Application>Microsoft Macintosh PowerPoint</Application>
  <PresentationFormat>宽屏</PresentationFormat>
  <Paragraphs>104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Century Gothic</vt:lpstr>
      <vt:lpstr>画廊</vt:lpstr>
      <vt:lpstr>INFO90002  Tutorial 02</vt:lpstr>
      <vt:lpstr>Self-Introduction</vt:lpstr>
      <vt:lpstr>Assessment </vt:lpstr>
      <vt:lpstr>Key Points </vt:lpstr>
      <vt:lpstr>Key Points </vt:lpstr>
      <vt:lpstr>Key Points </vt:lpstr>
      <vt:lpstr>Key Points </vt:lpstr>
      <vt:lpstr>Key Points </vt:lpstr>
      <vt:lpstr>Key Points </vt:lpstr>
      <vt:lpstr>Key Points </vt:lpstr>
      <vt:lpstr>Key Points </vt:lpstr>
      <vt:lpstr>Key Points </vt:lpstr>
      <vt:lpstr>Key Points </vt:lpstr>
      <vt:lpstr>PowerPoint 演示文稿</vt:lpstr>
      <vt:lpstr>Key Points </vt:lpstr>
      <vt:lpstr>Key Points </vt:lpstr>
      <vt:lpstr>Key Points </vt:lpstr>
      <vt:lpstr>Key Points </vt:lpstr>
      <vt:lpstr> </vt:lpstr>
      <vt:lpstr>Key Points </vt:lpstr>
      <vt:lpstr>PowerPoint 演示文稿</vt:lpstr>
      <vt:lpstr>Wrap Up 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97</cp:revision>
  <dcterms:created xsi:type="dcterms:W3CDTF">2019-01-17T02:24:32Z</dcterms:created>
  <dcterms:modified xsi:type="dcterms:W3CDTF">2019-03-22T12:31:22Z</dcterms:modified>
</cp:coreProperties>
</file>